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2"/>
  </p:sldMasterIdLst>
  <p:notesMasterIdLst>
    <p:notesMasterId r:id="rId14"/>
  </p:notes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6315" autoAdjust="0"/>
  </p:normalViewPr>
  <p:slideViewPr>
    <p:cSldViewPr>
      <p:cViewPr>
        <p:scale>
          <a:sx n="100" d="100"/>
          <a:sy n="100" d="100"/>
        </p:scale>
        <p:origin x="-13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Led</a:t>
            </a:r>
            <a:r>
              <a:rPr lang="fr-FR" dirty="0"/>
              <a:t>, Vitre extra fine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5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75B07-7B32-4C01-A8D7-BD825825E3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58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1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42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4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7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1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3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7153F84-763B-41F6-B36D-24CE45634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6" y="2057412"/>
            <a:ext cx="4672588" cy="169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B579B39-7D59-4360-A5E1-18612F11E2CA}"/>
              </a:ext>
            </a:extLst>
          </p:cNvPr>
          <p:cNvSpPr txBox="1"/>
          <p:nvPr/>
        </p:nvSpPr>
        <p:spPr>
          <a:xfrm>
            <a:off x="755576" y="443711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28DE2"/>
                </a:solidFill>
              </a:rPr>
              <a:t>Présentation du </a:t>
            </a:r>
            <a:r>
              <a:rPr lang="fr-FR" sz="3600" dirty="0" smtClean="0">
                <a:solidFill>
                  <a:srgbClr val="028DE2"/>
                </a:solidFill>
              </a:rPr>
              <a:t>DAIKIRI </a:t>
            </a:r>
            <a:r>
              <a:rPr lang="fr-FR" sz="3600" dirty="0">
                <a:solidFill>
                  <a:srgbClr val="028DE2"/>
                </a:solidFill>
              </a:rPr>
              <a:t>C</a:t>
            </a:r>
            <a:r>
              <a:rPr lang="fr-FR" sz="3600" dirty="0" smtClean="0">
                <a:solidFill>
                  <a:srgbClr val="028DE2"/>
                </a:solidFill>
              </a:rPr>
              <a:t>oncept </a:t>
            </a:r>
            <a:r>
              <a:rPr lang="fr-FR" sz="3600" dirty="0">
                <a:solidFill>
                  <a:srgbClr val="028DE2"/>
                </a:solidFill>
              </a:rPr>
              <a:t>pour le Trophée du Snacking </a:t>
            </a:r>
            <a:r>
              <a:rPr lang="fr-FR" sz="3600" dirty="0" smtClean="0">
                <a:solidFill>
                  <a:srgbClr val="028DE2"/>
                </a:solidFill>
              </a:rPr>
              <a:t>d’or</a:t>
            </a:r>
            <a:r>
              <a:rPr lang="fr-FR" sz="3600" dirty="0">
                <a:ln w="0"/>
                <a:solidFill>
                  <a:srgbClr val="028D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fr-FR" sz="3600" dirty="0" smtClean="0">
                <a:ln w="0"/>
                <a:solidFill>
                  <a:srgbClr val="028DE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2018</a:t>
            </a:r>
            <a:endParaRPr lang="fr-FR" sz="3600" dirty="0">
              <a:ln w="0"/>
              <a:solidFill>
                <a:srgbClr val="028DE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 advTm="70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95536" y="516157"/>
            <a:ext cx="827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Ce meuble est une réalisation spécifique pour </a:t>
            </a:r>
            <a:r>
              <a:rPr lang="fr-FR" sz="2400" dirty="0" err="1" smtClean="0">
                <a:solidFill>
                  <a:schemeClr val="tx1"/>
                </a:solidFill>
                <a:effectLst/>
                <a:latin typeface="Bahnschrift SemiBold"/>
              </a:rPr>
              <a:t>pastashow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. Le 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DAIQUIRI </a:t>
            </a:r>
            <a:r>
              <a:rPr lang="fr-FR" sz="2400" dirty="0">
                <a:solidFill>
                  <a:schemeClr val="tx1"/>
                </a:solidFill>
                <a:effectLst/>
                <a:latin typeface="Bahnschrift SemiBold"/>
              </a:rPr>
              <a:t>C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oncept illustre le type de réalisation </a:t>
            </a:r>
            <a:r>
              <a:rPr lang="fr-FR" sz="2400" b="1" dirty="0" smtClean="0">
                <a:solidFill>
                  <a:schemeClr val="tx1"/>
                </a:solidFill>
                <a:effectLst/>
                <a:latin typeface="Bahnschrift SemiBold"/>
              </a:rPr>
              <a:t>qu’Europrojet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 réalise 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dans un esprit : 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« </a:t>
            </a:r>
            <a:r>
              <a:rPr lang="fr-FR" sz="2400" u="sng" dirty="0" smtClean="0">
                <a:solidFill>
                  <a:schemeClr val="tx1"/>
                </a:solidFill>
                <a:effectLst/>
                <a:latin typeface="Bahnschrift SemiBold"/>
              </a:rPr>
              <a:t>Tout est possible en terme de </a:t>
            </a:r>
            <a:r>
              <a:rPr lang="fr-FR" sz="2400" u="sng" dirty="0" err="1" smtClean="0">
                <a:solidFill>
                  <a:schemeClr val="tx1"/>
                </a:solidFill>
                <a:effectLst/>
                <a:latin typeface="Bahnschrift SemiBold"/>
              </a:rPr>
              <a:t>topping</a:t>
            </a:r>
            <a:r>
              <a:rPr lang="fr-FR" sz="2400" u="sng" dirty="0" smtClean="0">
                <a:solidFill>
                  <a:schemeClr val="tx1"/>
                </a:solidFill>
                <a:effectLst/>
                <a:latin typeface="Bahnschrift SemiBold"/>
              </a:rPr>
              <a:t> et cooking chaud </a:t>
            </a: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»</a:t>
            </a:r>
            <a:endParaRPr lang="fr-FR" sz="2400" dirty="0">
              <a:solidFill>
                <a:schemeClr val="tx1"/>
              </a:solidFill>
              <a:effectLst/>
              <a:latin typeface="Bahnschrift Semi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9860" y="2256181"/>
            <a:ext cx="658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hnschrift SemiBold"/>
              </a:rPr>
              <a:t>Autres exemples : Bar à sushis</a:t>
            </a:r>
            <a:endParaRPr lang="fr-FR" sz="2000" b="1" dirty="0">
              <a:latin typeface="Bahnschrift SemiBold"/>
            </a:endParaRPr>
          </a:p>
        </p:txBody>
      </p:sp>
      <p:pic>
        <p:nvPicPr>
          <p:cNvPr id="2051" name="Image 4" descr="http://www.studio-54.it/uploads/cache/admin/realizzazioni/concept_host_2013/conceptpreparationsushi01_c1140_x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933056"/>
            <a:ext cx="4464497" cy="248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 5" descr="http://www.studio-54.it/uploads/cache/admin/realizzazioni/concept_host_2013/conceptpreparationsushi02_c1140_x_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2793"/>
            <a:ext cx="4273370" cy="2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083336"/>
      </p:ext>
    </p:extLst>
  </p:cSld>
  <p:clrMapOvr>
    <a:masterClrMapping/>
  </p:clrMapOvr>
  <p:transition advTm="136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636912"/>
            <a:ext cx="6840760" cy="1254620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fr-FR" sz="3200" b="1" dirty="0" smtClean="0">
                <a:effectLst/>
                <a:latin typeface="Bahnschrift SemiBold"/>
              </a:rPr>
              <a:t>Toute l’équipe d’Europrojet vous remercie de votre attention.</a:t>
            </a:r>
            <a:endParaRPr lang="fr-FR" sz="3200" b="1" dirty="0">
              <a:effectLst/>
              <a:latin typeface="Bahnschrift Semi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7153F84-763B-41F6-B36D-24CE4563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21" y="260648"/>
            <a:ext cx="4672588" cy="169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christophe\Desktop\Pied_de_page_2016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30630" cy="97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432811"/>
      </p:ext>
    </p:extLst>
  </p:cSld>
  <p:clrMapOvr>
    <a:masterClrMapping/>
  </p:clrMapOvr>
  <p:transition advTm="82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744" y="2557486"/>
            <a:ext cx="9051141" cy="2734563"/>
          </a:xfrm>
        </p:spPr>
        <p:txBody>
          <a:bodyPr>
            <a:noAutofit/>
          </a:bodyPr>
          <a:lstStyle/>
          <a:p>
            <a:pPr algn="just"/>
            <a:r>
              <a:rPr lang="fr-FR" sz="2400" b="1" u="sng" dirty="0" smtClean="0">
                <a:solidFill>
                  <a:schemeClr val="tx1"/>
                </a:solidFill>
                <a:latin typeface="Bahnschrift SemiBold"/>
              </a:rPr>
              <a:t>Depuis 2000</a:t>
            </a:r>
            <a:r>
              <a:rPr lang="fr-FR" sz="2400" dirty="0" smtClean="0">
                <a:solidFill>
                  <a:schemeClr val="tx1"/>
                </a:solidFill>
                <a:latin typeface="Bahnschrift SemiBold"/>
              </a:rPr>
              <a:t>, Europrojet est spécialisée </a:t>
            </a:r>
            <a:r>
              <a:rPr lang="fr-FR" sz="2400" dirty="0">
                <a:solidFill>
                  <a:schemeClr val="tx1"/>
                </a:solidFill>
                <a:latin typeface="Bahnschrift SemiBold"/>
              </a:rPr>
              <a:t>dans </a:t>
            </a:r>
            <a:r>
              <a:rPr lang="fr-FR" sz="2400" b="1" dirty="0">
                <a:solidFill>
                  <a:schemeClr val="tx1"/>
                </a:solidFill>
                <a:latin typeface="Bahnschrift SemiBold"/>
              </a:rPr>
              <a:t>l’agencement</a:t>
            </a:r>
            <a:r>
              <a:rPr lang="fr-FR" sz="2400" dirty="0">
                <a:solidFill>
                  <a:schemeClr val="tx1"/>
                </a:solidFill>
                <a:latin typeface="Bahnschrift SemiBold"/>
              </a:rPr>
              <a:t> et les </a:t>
            </a:r>
            <a:r>
              <a:rPr lang="fr-FR" sz="2400" b="1" dirty="0">
                <a:solidFill>
                  <a:schemeClr val="tx1"/>
                </a:solidFill>
                <a:latin typeface="Bahnschrift SemiBold"/>
              </a:rPr>
              <a:t>concepts</a:t>
            </a:r>
            <a:r>
              <a:rPr lang="fr-FR" sz="2400" dirty="0">
                <a:solidFill>
                  <a:schemeClr val="tx1"/>
                </a:solidFill>
                <a:latin typeface="Bahnschrift SemiBold"/>
              </a:rPr>
              <a:t> de vente à emporter pour la restauration rapide et à thème</a:t>
            </a:r>
            <a:r>
              <a:rPr lang="fr-FR" sz="2400" dirty="0" smtClean="0">
                <a:solidFill>
                  <a:schemeClr val="tx1"/>
                </a:solidFill>
                <a:latin typeface="Bahnschrift SemiBold"/>
              </a:rPr>
              <a:t>.</a:t>
            </a:r>
            <a:br>
              <a:rPr lang="fr-FR" sz="2400" dirty="0" smtClean="0">
                <a:solidFill>
                  <a:schemeClr val="tx1"/>
                </a:solidFill>
                <a:latin typeface="Bahnschrift SemiBold"/>
              </a:rPr>
            </a:br>
            <a:r>
              <a:rPr lang="fr-FR" sz="2400" dirty="0" smtClean="0">
                <a:solidFill>
                  <a:schemeClr val="tx1"/>
                </a:solidFill>
                <a:latin typeface="Bahnschrift SemiBold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Bahnschrift SemiBold"/>
              </a:rPr>
            </a:br>
            <a:r>
              <a:rPr lang="fr-FR" sz="2400" b="1" u="sng" dirty="0" smtClean="0">
                <a:solidFill>
                  <a:schemeClr val="tx1"/>
                </a:solidFill>
                <a:latin typeface="Bahnschrift SemiBold"/>
              </a:rPr>
              <a:t>L’originalité</a:t>
            </a:r>
            <a:r>
              <a:rPr lang="fr-FR" sz="2400" dirty="0" smtClean="0">
                <a:solidFill>
                  <a:schemeClr val="tx1"/>
                </a:solidFill>
                <a:latin typeface="Bahnschrift SemiBold"/>
              </a:rPr>
              <a:t> et </a:t>
            </a:r>
            <a:r>
              <a:rPr lang="fr-FR" sz="2400" b="1" u="sng" dirty="0" smtClean="0">
                <a:solidFill>
                  <a:schemeClr val="tx1"/>
                </a:solidFill>
                <a:latin typeface="Bahnschrift SemiBold"/>
              </a:rPr>
              <a:t>la robustesse </a:t>
            </a:r>
            <a:r>
              <a:rPr lang="fr-FR" sz="2400" dirty="0" smtClean="0">
                <a:solidFill>
                  <a:schemeClr val="tx1"/>
                </a:solidFill>
                <a:latin typeface="Bahnschrift SemiBold"/>
              </a:rPr>
              <a:t>de nos réalisations, ont fait notre réputation auprès des franchises, chaines de restauration, hôtellerie et indépendants des métiers de bouche.</a:t>
            </a:r>
            <a:endParaRPr lang="fr-FR" sz="2400" dirty="0">
              <a:solidFill>
                <a:schemeClr val="tx1"/>
              </a:solidFill>
              <a:latin typeface="Bahnschrift SemiBold"/>
            </a:endParaRPr>
          </a:p>
        </p:txBody>
      </p:sp>
      <p:pic>
        <p:nvPicPr>
          <p:cNvPr id="1026" name="Picture 2" descr="C:\Users\christophe\Desktop\Pied_de_page_2016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30630" cy="97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7153F84-763B-41F6-B36D-24CE45634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21" y="0"/>
            <a:ext cx="4672588" cy="169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1691680" y="207565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/>
              </a:rPr>
              <a:t>Qui sommes-nous ? </a:t>
            </a:r>
          </a:p>
        </p:txBody>
      </p:sp>
    </p:spTree>
    <p:extLst>
      <p:ext uri="{BB962C8B-B14F-4D97-AF65-F5344CB8AC3E}">
        <p14:creationId xmlns:p14="http://schemas.microsoft.com/office/powerpoint/2010/main" val="382706463"/>
      </p:ext>
    </p:extLst>
  </p:cSld>
  <p:clrMapOvr>
    <a:masterClrMapping/>
  </p:clrMapOvr>
  <p:transition advTm="106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ur, intérieur, appareil, planche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ED3AEFC4-BA7E-41E2-B60A-65691910F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/>
          <a:stretch/>
        </p:blipFill>
        <p:spPr>
          <a:xfrm>
            <a:off x="482596" y="1083577"/>
            <a:ext cx="8178797" cy="5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Une image contenant intérieur&#10;&#10;Description générée avec un niveau de confiance élevé">
            <a:extLst>
              <a:ext uri="{FF2B5EF4-FFF2-40B4-BE49-F238E27FC236}">
                <a16:creationId xmlns:a16="http://schemas.microsoft.com/office/drawing/2014/main" xmlns="" id="{69F4D097-C71F-4299-8409-5378842E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/>
          <a:stretch/>
        </p:blipFill>
        <p:spPr>
          <a:xfrm>
            <a:off x="482596" y="1083577"/>
            <a:ext cx="8178799" cy="5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DB2ACA6-1C7A-4F79-8FD1-D0BA1FE06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96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4D1316CD-8C26-4141-8C01-94840E336F92}"/>
              </a:ext>
            </a:extLst>
          </p:cNvPr>
          <p:cNvSpPr/>
          <p:nvPr/>
        </p:nvSpPr>
        <p:spPr>
          <a:xfrm>
            <a:off x="842060" y="5988052"/>
            <a:ext cx="7459868" cy="6480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hnschrift SemiBold" panose="020B0502040204020203" pitchFamily="34" charset="0"/>
              </a:rPr>
              <a:t>Personnalisation du décor à </a:t>
            </a:r>
            <a:r>
              <a:rPr lang="fr-FR" sz="2000" dirty="0">
                <a:latin typeface="Bahnschrift SemiBold" panose="020B0502040204020203" pitchFamily="34" charset="0"/>
              </a:rPr>
              <a:t>la demande du client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D1AA82E9-A5F6-4BF4-8527-B335A628A227}"/>
              </a:ext>
            </a:extLst>
          </p:cNvPr>
          <p:cNvSpPr/>
          <p:nvPr/>
        </p:nvSpPr>
        <p:spPr>
          <a:xfrm>
            <a:off x="842061" y="6006571"/>
            <a:ext cx="7459867" cy="6480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hnschrift SemiBold" panose="020B0502040204020203" pitchFamily="34" charset="0"/>
              </a:rPr>
              <a:t>Meuble </a:t>
            </a:r>
            <a:r>
              <a:rPr lang="fr-FR" sz="2000" dirty="0">
                <a:latin typeface="Bahnschrift SemiBold" panose="020B0502040204020203" pitchFamily="34" charset="0"/>
              </a:rPr>
              <a:t>‘</a:t>
            </a:r>
            <a:r>
              <a:rPr lang="fr-FR" sz="2000" dirty="0" smtClean="0">
                <a:latin typeface="Bahnschrift SemiBold" panose="020B0502040204020203" pitchFamily="34" charset="0"/>
              </a:rPr>
              <a:t>Monobloc’ </a:t>
            </a:r>
            <a:r>
              <a:rPr lang="fr-FR" sz="2000" dirty="0" smtClean="0">
                <a:latin typeface="Bahnschrift SemiBold" panose="020B0502040204020203" pitchFamily="34" charset="0"/>
              </a:rPr>
              <a:t>de </a:t>
            </a:r>
            <a:r>
              <a:rPr lang="fr-FR" sz="2000" dirty="0">
                <a:latin typeface="Bahnschrift SemiBold" panose="020B0502040204020203" pitchFamily="34" charset="0"/>
              </a:rPr>
              <a:t>3m25 tout inox AISI 304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3BFC6A-A410-4B0F-815C-9B2AF0974681}"/>
              </a:ext>
            </a:extLst>
          </p:cNvPr>
          <p:cNvSpPr/>
          <p:nvPr/>
        </p:nvSpPr>
        <p:spPr>
          <a:xfrm>
            <a:off x="4355976" y="265524"/>
            <a:ext cx="4305419" cy="6936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spc="50" dirty="0">
                <a:ln w="0"/>
                <a:solidFill>
                  <a:srgbClr val="028DE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SemiBold" panose="020B0502040204020203" pitchFamily="34" charset="0"/>
              </a:rPr>
              <a:t>Vue arrière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88436B-6CFE-4AF6-8208-7AC328162186}"/>
              </a:ext>
            </a:extLst>
          </p:cNvPr>
          <p:cNvSpPr/>
          <p:nvPr/>
        </p:nvSpPr>
        <p:spPr>
          <a:xfrm>
            <a:off x="4355976" y="265525"/>
            <a:ext cx="4305419" cy="6936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spc="50" dirty="0">
                <a:ln w="0"/>
                <a:solidFill>
                  <a:srgbClr val="028DE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SemiBold" panose="020B0502040204020203" pitchFamily="34" charset="0"/>
              </a:rPr>
              <a:t>Vue avant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150521"/>
      </p:ext>
    </p:extLst>
  </p:cSld>
  <p:clrMapOvr>
    <a:masterClrMapping/>
  </p:clrMapOvr>
  <p:transition advTm="153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  <p:bldP spid="8" grpId="0" animBg="1"/>
      <p:bldP spid="8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&#10;&#10;Description générée avec un niveau de confiance élevé">
            <a:extLst>
              <a:ext uri="{FF2B5EF4-FFF2-40B4-BE49-F238E27FC236}">
                <a16:creationId xmlns:a16="http://schemas.microsoft.com/office/drawing/2014/main" xmlns="" id="{C463D68E-F92B-4664-949D-8F407E243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/>
          <a:stretch/>
        </p:blipFill>
        <p:spPr>
          <a:xfrm>
            <a:off x="482599" y="1083483"/>
            <a:ext cx="8178799" cy="5571066"/>
          </a:xfrm>
          <a:prstGeom prst="rect">
            <a:avLst/>
          </a:prstGeom>
        </p:spPr>
      </p:pic>
      <p:pic>
        <p:nvPicPr>
          <p:cNvPr id="8" name="Espace réservé du contenu 4" descr="Une image contenant intérieur, plancher, mur, assis&#10;&#10;Description générée avec un niveau de confiance élevé">
            <a:extLst>
              <a:ext uri="{FF2B5EF4-FFF2-40B4-BE49-F238E27FC236}">
                <a16:creationId xmlns:a16="http://schemas.microsoft.com/office/drawing/2014/main" xmlns="" id="{A139402D-1F71-4C22-82D5-89F1A431E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547277" cy="68638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C3E3B17-1F26-417B-8372-62AD58762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96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F6A262-48B8-4492-9C58-29E42C3A6B80}"/>
              </a:ext>
            </a:extLst>
          </p:cNvPr>
          <p:cNvSpPr/>
          <p:nvPr/>
        </p:nvSpPr>
        <p:spPr>
          <a:xfrm>
            <a:off x="179512" y="1196752"/>
            <a:ext cx="3359064" cy="101046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spc="50" dirty="0">
                <a:ln w="0"/>
                <a:solidFill>
                  <a:srgbClr val="028DE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SemiBold" panose="020B0502040204020203" pitchFamily="34" charset="0"/>
              </a:rPr>
              <a:t>Détails </a:t>
            </a:r>
            <a:r>
              <a:rPr lang="fr-FR" sz="3200" b="1" spc="50" dirty="0" smtClean="0">
                <a:ln w="0"/>
                <a:solidFill>
                  <a:srgbClr val="028DE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SemiBold" panose="020B0502040204020203" pitchFamily="34" charset="0"/>
              </a:rPr>
              <a:t>du vitrage</a:t>
            </a:r>
            <a:endParaRPr lang="fr-FR" sz="3200" b="1" spc="50" dirty="0">
              <a:ln w="0"/>
              <a:solidFill>
                <a:srgbClr val="028DE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5" name="Légende : flèche courbée sans bordure 14">
            <a:extLst>
              <a:ext uri="{FF2B5EF4-FFF2-40B4-BE49-F238E27FC236}">
                <a16:creationId xmlns:a16="http://schemas.microsoft.com/office/drawing/2014/main" xmlns="" id="{06138D53-DA13-4FF3-9486-5CB0BA56E101}"/>
              </a:ext>
            </a:extLst>
          </p:cNvPr>
          <p:cNvSpPr/>
          <p:nvPr/>
        </p:nvSpPr>
        <p:spPr>
          <a:xfrm>
            <a:off x="875542" y="4566317"/>
            <a:ext cx="2664296" cy="2088232"/>
          </a:xfrm>
          <a:prstGeom prst="callout2">
            <a:avLst>
              <a:gd name="adj1" fmla="val 42510"/>
              <a:gd name="adj2" fmla="val 100778"/>
              <a:gd name="adj3" fmla="val 99776"/>
              <a:gd name="adj4" fmla="val 112729"/>
              <a:gd name="adj5" fmla="val 85380"/>
              <a:gd name="adj6" fmla="val 186450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ahnschrift SemiBold" panose="020B0502040204020203" pitchFamily="34" charset="0"/>
              </a:rPr>
              <a:t>LED </a:t>
            </a:r>
            <a:r>
              <a:rPr lang="fr-FR" sz="2400" dirty="0" smtClean="0">
                <a:latin typeface="Bahnschrift SemiBold" panose="020B0502040204020203" pitchFamily="34" charset="0"/>
              </a:rPr>
              <a:t>en partie </a:t>
            </a:r>
            <a:r>
              <a:rPr lang="fr-FR" sz="2400" dirty="0" smtClean="0">
                <a:latin typeface="Bahnschrift SemiBold" panose="020B0502040204020203" pitchFamily="34" charset="0"/>
              </a:rPr>
              <a:t>inférieure </a:t>
            </a:r>
            <a:r>
              <a:rPr lang="fr-FR" sz="2400" dirty="0" smtClean="0">
                <a:latin typeface="Bahnschrift SemiBold" panose="020B0502040204020203" pitchFamily="34" charset="0"/>
              </a:rPr>
              <a:t>du vitrage</a:t>
            </a:r>
            <a:endParaRPr lang="fr-FR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Légende : flèche courbée sans bordure 14">
            <a:extLst>
              <a:ext uri="{FF2B5EF4-FFF2-40B4-BE49-F238E27FC236}">
                <a16:creationId xmlns:a16="http://schemas.microsoft.com/office/drawing/2014/main" xmlns="" id="{06138D53-DA13-4FF3-9486-5CB0BA56E101}"/>
              </a:ext>
            </a:extLst>
          </p:cNvPr>
          <p:cNvSpPr/>
          <p:nvPr/>
        </p:nvSpPr>
        <p:spPr>
          <a:xfrm>
            <a:off x="875542" y="2387792"/>
            <a:ext cx="2533556" cy="1977312"/>
          </a:xfrm>
          <a:prstGeom prst="callout2">
            <a:avLst>
              <a:gd name="adj1" fmla="val 42510"/>
              <a:gd name="adj2" fmla="val 100778"/>
              <a:gd name="adj3" fmla="val 16095"/>
              <a:gd name="adj4" fmla="val 112184"/>
              <a:gd name="adj5" fmla="val 67953"/>
              <a:gd name="adj6" fmla="val 192471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Bahnschrift SemiBold" panose="020B0502040204020203" pitchFamily="34" charset="0"/>
              </a:rPr>
              <a:t>Vitre extra claire collée U.V</a:t>
            </a:r>
            <a:endParaRPr lang="fr-FR" sz="2400" dirty="0">
              <a:latin typeface="Bahnschrift SemiBol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400936"/>
      </p:ext>
    </p:extLst>
  </p:cSld>
  <p:clrMapOvr>
    <a:masterClrMapping/>
  </p:clrMapOvr>
  <p:transition advTm="150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lancher, intérieur&#10;&#10;Description générée avec un niveau de confiance élevé">
            <a:extLst>
              <a:ext uri="{FF2B5EF4-FFF2-40B4-BE49-F238E27FC236}">
                <a16:creationId xmlns:a16="http://schemas.microsoft.com/office/drawing/2014/main" xmlns="" id="{18CE680C-67EA-42FC-9E06-B9D4C7F5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7006"/>
            <a:ext cx="4752528" cy="6336703"/>
          </a:xfrm>
          <a:prstGeom prst="rect">
            <a:avLst/>
          </a:prstGeom>
        </p:spPr>
      </p:pic>
      <p:pic>
        <p:nvPicPr>
          <p:cNvPr id="15" name="Image 14" descr="Une image contenant mur, intérieur, plancher&#10;&#10;Description générée avec un niveau de confiance élevé">
            <a:extLst>
              <a:ext uri="{FF2B5EF4-FFF2-40B4-BE49-F238E27FC236}">
                <a16:creationId xmlns:a16="http://schemas.microsoft.com/office/drawing/2014/main" xmlns="" id="{8CAC78D1-E90B-429D-AFDD-8839BD3C2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8" y="2389981"/>
            <a:ext cx="3255998" cy="43413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C827E7D-E280-4291-87F1-F09029F88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4" y="117006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A4C55DC-9CE9-40B9-98C2-33FD37F0CD16}"/>
              </a:ext>
            </a:extLst>
          </p:cNvPr>
          <p:cNvSpPr/>
          <p:nvPr/>
        </p:nvSpPr>
        <p:spPr>
          <a:xfrm>
            <a:off x="179512" y="1196752"/>
            <a:ext cx="3359064" cy="101046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spc="50" dirty="0">
                <a:ln w="0"/>
                <a:solidFill>
                  <a:srgbClr val="028DE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SemiBold" panose="020B0502040204020203" pitchFamily="34" charset="0"/>
              </a:rPr>
              <a:t>Vue de profil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124988"/>
      </p:ext>
    </p:extLst>
  </p:cSld>
  <p:clrMapOvr>
    <a:masterClrMapping/>
  </p:clrMapOvr>
  <p:transition advTm="73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intérieur, mur, table, assis&#10;&#10;Description générée avec un niveau de confiance très élevé">
            <a:extLst>
              <a:ext uri="{FF2B5EF4-FFF2-40B4-BE49-F238E27FC236}">
                <a16:creationId xmlns:a16="http://schemas.microsoft.com/office/drawing/2014/main" xmlns="" id="{DC9176DB-8FC1-4E16-9124-15453075D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22" y="0"/>
            <a:ext cx="4543425" cy="6858000"/>
          </a:xfrm>
          <a:prstGeom prst="rect">
            <a:avLst/>
          </a:prstGeom>
        </p:spPr>
      </p:pic>
      <p:pic>
        <p:nvPicPr>
          <p:cNvPr id="9" name="Image 8" descr="Une image contenant intérieur, mur, cuisine, armoir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A12EE25D-ACA9-461A-871B-0CF87EF43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22" y="0"/>
            <a:ext cx="514350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2F73348-9463-400F-9FCC-E62690DB4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96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Légende : flèche courbée sans bordure 18">
            <a:extLst>
              <a:ext uri="{FF2B5EF4-FFF2-40B4-BE49-F238E27FC236}">
                <a16:creationId xmlns:a16="http://schemas.microsoft.com/office/drawing/2014/main" xmlns="" id="{81A0242C-7137-4DC2-ACB2-1AF8C87B0868}"/>
              </a:ext>
            </a:extLst>
          </p:cNvPr>
          <p:cNvSpPr/>
          <p:nvPr/>
        </p:nvSpPr>
        <p:spPr>
          <a:xfrm>
            <a:off x="179512" y="3940399"/>
            <a:ext cx="2664296" cy="2088232"/>
          </a:xfrm>
          <a:prstGeom prst="callout2">
            <a:avLst>
              <a:gd name="adj1" fmla="val 42510"/>
              <a:gd name="adj2" fmla="val 100778"/>
              <a:gd name="adj3" fmla="val 93110"/>
              <a:gd name="adj4" fmla="val 119142"/>
              <a:gd name="adj5" fmla="val 61394"/>
              <a:gd name="adj6" fmla="val 167080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headEnd type="none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Cuve soudée </a:t>
            </a:r>
            <a:r>
              <a:rPr lang="fr-FR" sz="2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au plan </a:t>
            </a:r>
            <a:r>
              <a:rPr lang="fr-FR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de travail</a:t>
            </a:r>
          </a:p>
        </p:txBody>
      </p:sp>
      <p:sp>
        <p:nvSpPr>
          <p:cNvPr id="16" name="Légende : flèche courbée sans bordure 15">
            <a:extLst>
              <a:ext uri="{FF2B5EF4-FFF2-40B4-BE49-F238E27FC236}">
                <a16:creationId xmlns:a16="http://schemas.microsoft.com/office/drawing/2014/main" xmlns="" id="{431CBEE8-875F-4EB1-A7F0-3FCA53ECC22A}"/>
              </a:ext>
            </a:extLst>
          </p:cNvPr>
          <p:cNvSpPr/>
          <p:nvPr/>
        </p:nvSpPr>
        <p:spPr>
          <a:xfrm>
            <a:off x="179512" y="3933056"/>
            <a:ext cx="2664296" cy="2088232"/>
          </a:xfrm>
          <a:prstGeom prst="callout2">
            <a:avLst>
              <a:gd name="adj1" fmla="val 42510"/>
              <a:gd name="adj2" fmla="val 100778"/>
              <a:gd name="adj3" fmla="val 18455"/>
              <a:gd name="adj4" fmla="val 123080"/>
              <a:gd name="adj5" fmla="val 41762"/>
              <a:gd name="adj6" fmla="val 169349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Bloc de contrôle du cuiseur à pâtes</a:t>
            </a:r>
          </a:p>
        </p:txBody>
      </p:sp>
      <p:sp>
        <p:nvSpPr>
          <p:cNvPr id="17" name="Légende : flèche courbée sans bordure 16">
            <a:extLst>
              <a:ext uri="{FF2B5EF4-FFF2-40B4-BE49-F238E27FC236}">
                <a16:creationId xmlns:a16="http://schemas.microsoft.com/office/drawing/2014/main" xmlns="" id="{DEA75294-5509-4029-81DB-3905E6676FEB}"/>
              </a:ext>
            </a:extLst>
          </p:cNvPr>
          <p:cNvSpPr/>
          <p:nvPr/>
        </p:nvSpPr>
        <p:spPr>
          <a:xfrm>
            <a:off x="179512" y="1341776"/>
            <a:ext cx="2664296" cy="2088232"/>
          </a:xfrm>
          <a:prstGeom prst="callout2">
            <a:avLst>
              <a:gd name="adj1" fmla="val 42510"/>
              <a:gd name="adj2" fmla="val 100778"/>
              <a:gd name="adj3" fmla="val 18455"/>
              <a:gd name="adj4" fmla="val 123080"/>
              <a:gd name="adj5" fmla="val 102061"/>
              <a:gd name="adj6" fmla="val 176100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Cuiseur à pâtes avec système de relevage automatique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969701"/>
      </p:ext>
    </p:extLst>
  </p:cSld>
  <p:clrMapOvr>
    <a:masterClrMapping/>
  </p:clrMapOvr>
  <p:transition advTm="17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armoire, cuisine, m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E0115D2C-E5BA-4110-84C6-29E0FBF25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21456"/>
            <a:ext cx="5175684" cy="6900912"/>
          </a:xfrm>
          <a:prstGeom prst="rect">
            <a:avLst/>
          </a:prstGeom>
        </p:spPr>
      </p:pic>
      <p:pic>
        <p:nvPicPr>
          <p:cNvPr id="8" name="Image 7" descr="Une image contenant mur, réfrigérateur, intérieur, cuisin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9DC0D824-E3D5-4022-AFCA-5D1486052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09" y="-21456"/>
            <a:ext cx="4543425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E55A004-BAEA-41A8-9A22-9717CAFF2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4" y="188640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Légende : flèche courbée sans bordure 10">
            <a:extLst>
              <a:ext uri="{FF2B5EF4-FFF2-40B4-BE49-F238E27FC236}">
                <a16:creationId xmlns:a16="http://schemas.microsoft.com/office/drawing/2014/main" xmlns="" id="{DC0B085F-DD81-473C-A666-61A4757BDF04}"/>
              </a:ext>
            </a:extLst>
          </p:cNvPr>
          <p:cNvSpPr/>
          <p:nvPr/>
        </p:nvSpPr>
        <p:spPr>
          <a:xfrm>
            <a:off x="304288" y="1196752"/>
            <a:ext cx="2949927" cy="1512168"/>
          </a:xfrm>
          <a:prstGeom prst="callout2">
            <a:avLst>
              <a:gd name="adj1" fmla="val 49438"/>
              <a:gd name="adj2" fmla="val 100127"/>
              <a:gd name="adj3" fmla="val 15436"/>
              <a:gd name="adj4" fmla="val 106798"/>
              <a:gd name="adj5" fmla="val 24133"/>
              <a:gd name="adj6" fmla="val 151661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ahnschrift SemiBold" panose="020B0502040204020203" pitchFamily="34" charset="0"/>
              </a:rPr>
              <a:t>Plaque à induction à haut rendement</a:t>
            </a:r>
          </a:p>
        </p:txBody>
      </p:sp>
      <p:sp>
        <p:nvSpPr>
          <p:cNvPr id="7" name="Légende : flèche courbée sans bordure 10">
            <a:extLst>
              <a:ext uri="{FF2B5EF4-FFF2-40B4-BE49-F238E27FC236}">
                <a16:creationId xmlns:a16="http://schemas.microsoft.com/office/drawing/2014/main" xmlns="" id="{DC0B085F-DD81-473C-A666-61A4757BDF04}"/>
              </a:ext>
            </a:extLst>
          </p:cNvPr>
          <p:cNvSpPr/>
          <p:nvPr/>
        </p:nvSpPr>
        <p:spPr>
          <a:xfrm>
            <a:off x="173522" y="3140968"/>
            <a:ext cx="2933954" cy="1944216"/>
          </a:xfrm>
          <a:prstGeom prst="callout2">
            <a:avLst>
              <a:gd name="adj1" fmla="val 42602"/>
              <a:gd name="adj2" fmla="val 101744"/>
              <a:gd name="adj3" fmla="val 116614"/>
              <a:gd name="adj4" fmla="val 114186"/>
              <a:gd name="adj5" fmla="val 87634"/>
              <a:gd name="adj6" fmla="val 148325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ahnschrift SemiBold" panose="020B0502040204020203" pitchFamily="34" charset="0"/>
              </a:rPr>
              <a:t>Bloc technique : Régulation du froid et </a:t>
            </a:r>
            <a:r>
              <a:rPr lang="fr-FR" sz="2400" dirty="0" smtClean="0">
                <a:latin typeface="Bahnschrift SemiBold" panose="020B0502040204020203" pitchFamily="34" charset="0"/>
              </a:rPr>
              <a:t>de la cuisson</a:t>
            </a:r>
            <a:endParaRPr lang="fr-FR" sz="2400" dirty="0">
              <a:latin typeface="Bahnschrift SemiBold" panose="020B0502040204020203" pitchFamily="34" charset="0"/>
            </a:endParaRPr>
          </a:p>
        </p:txBody>
      </p:sp>
      <p:sp>
        <p:nvSpPr>
          <p:cNvPr id="6" name="Légende : flèche courbée sans bordure 10">
            <a:extLst>
              <a:ext uri="{FF2B5EF4-FFF2-40B4-BE49-F238E27FC236}">
                <a16:creationId xmlns:a16="http://schemas.microsoft.com/office/drawing/2014/main" xmlns="" id="{DC0B085F-DD81-473C-A666-61A4757BDF04}"/>
              </a:ext>
            </a:extLst>
          </p:cNvPr>
          <p:cNvSpPr/>
          <p:nvPr/>
        </p:nvSpPr>
        <p:spPr>
          <a:xfrm>
            <a:off x="288314" y="3356992"/>
            <a:ext cx="2949927" cy="1944216"/>
          </a:xfrm>
          <a:prstGeom prst="callout2">
            <a:avLst>
              <a:gd name="adj1" fmla="val 42602"/>
              <a:gd name="adj2" fmla="val 101744"/>
              <a:gd name="adj3" fmla="val 63703"/>
              <a:gd name="adj4" fmla="val 120679"/>
              <a:gd name="adj5" fmla="val -71098"/>
              <a:gd name="adj6" fmla="val 174946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Bahnschrift SemiBold" panose="020B0502040204020203" pitchFamily="34" charset="0"/>
              </a:rPr>
              <a:t>Solution alternative : Wok à induction </a:t>
            </a:r>
            <a:endParaRPr lang="fr-FR" sz="2400" dirty="0">
              <a:latin typeface="Bahnschrift SemiBol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539943"/>
      </p:ext>
    </p:extLst>
  </p:cSld>
  <p:clrMapOvr>
    <a:masterClrMapping/>
  </p:clrMapOvr>
  <p:transition advTm="208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7739A04-0C61-4F2E-8E71-A1B5439B9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96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Une image contenant mur, intérieur, armoir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8F2800B8-32FB-42E5-95E9-57BD0A907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079206" cy="6858000"/>
          </a:xfrm>
          <a:prstGeom prst="rect">
            <a:avLst/>
          </a:prstGeom>
        </p:spPr>
      </p:pic>
      <p:pic>
        <p:nvPicPr>
          <p:cNvPr id="10" name="Image 9" descr="Une image contenant intérieur, mur, cuisine, armoir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AAD26935-0C1B-49D4-8C83-3BC2F27E7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4894458" cy="6858000"/>
          </a:xfrm>
          <a:prstGeom prst="rect">
            <a:avLst/>
          </a:prstGeom>
        </p:spPr>
      </p:pic>
      <p:sp>
        <p:nvSpPr>
          <p:cNvPr id="8" name="Légende : flèche courbée sans bordure 11">
            <a:extLst>
              <a:ext uri="{FF2B5EF4-FFF2-40B4-BE49-F238E27FC236}">
                <a16:creationId xmlns:a16="http://schemas.microsoft.com/office/drawing/2014/main" xmlns="" id="{321CEA46-5675-4626-BCB5-13EE6603183C}"/>
              </a:ext>
            </a:extLst>
          </p:cNvPr>
          <p:cNvSpPr/>
          <p:nvPr/>
        </p:nvSpPr>
        <p:spPr>
          <a:xfrm>
            <a:off x="149978" y="4797152"/>
            <a:ext cx="3039768" cy="1656184"/>
          </a:xfrm>
          <a:prstGeom prst="callout2">
            <a:avLst>
              <a:gd name="adj1" fmla="val 43082"/>
              <a:gd name="adj2" fmla="val 100436"/>
              <a:gd name="adj3" fmla="val 57915"/>
              <a:gd name="adj4" fmla="val 112565"/>
              <a:gd name="adj5" fmla="val -132637"/>
              <a:gd name="adj6" fmla="val 188084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Bahnschrift SemiBold" panose="020B0502040204020203" pitchFamily="34" charset="0"/>
              </a:rPr>
              <a:t>10 bacs à </a:t>
            </a:r>
            <a:r>
              <a:rPr lang="fr-FR" sz="2400" dirty="0" err="1" smtClean="0">
                <a:latin typeface="Bahnschrift SemiBold" panose="020B0502040204020203" pitchFamily="34" charset="0"/>
              </a:rPr>
              <a:t>topping</a:t>
            </a:r>
            <a:r>
              <a:rPr lang="fr-FR" sz="2400" dirty="0" smtClean="0">
                <a:latin typeface="Bahnschrift SemiBold" panose="020B0502040204020203" pitchFamily="34" charset="0"/>
              </a:rPr>
              <a:t> GN 1/6 </a:t>
            </a:r>
            <a:endParaRPr lang="fr-FR" sz="2400" dirty="0">
              <a:latin typeface="Bahnschrift SemiBold" panose="020B0502040204020203" pitchFamily="34" charset="0"/>
            </a:endParaRPr>
          </a:p>
        </p:txBody>
      </p:sp>
      <p:sp>
        <p:nvSpPr>
          <p:cNvPr id="12" name="Légende : flèche courbée sans bordure 11">
            <a:extLst>
              <a:ext uri="{FF2B5EF4-FFF2-40B4-BE49-F238E27FC236}">
                <a16:creationId xmlns:a16="http://schemas.microsoft.com/office/drawing/2014/main" xmlns="" id="{321CEA46-5675-4626-BCB5-13EE6603183C}"/>
              </a:ext>
            </a:extLst>
          </p:cNvPr>
          <p:cNvSpPr/>
          <p:nvPr/>
        </p:nvSpPr>
        <p:spPr>
          <a:xfrm>
            <a:off x="149978" y="4797152"/>
            <a:ext cx="3039768" cy="1656184"/>
          </a:xfrm>
          <a:prstGeom prst="callout2">
            <a:avLst>
              <a:gd name="adj1" fmla="val 43082"/>
              <a:gd name="adj2" fmla="val 100436"/>
              <a:gd name="adj3" fmla="val 109766"/>
              <a:gd name="adj4" fmla="val 109165"/>
              <a:gd name="adj5" fmla="val 78606"/>
              <a:gd name="adj6" fmla="val 162711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ahnschrift SemiBold" panose="020B0502040204020203" pitchFamily="34" charset="0"/>
              </a:rPr>
              <a:t>Zone stockage tampon réfrigéré GN 1/1 </a:t>
            </a:r>
            <a:r>
              <a:rPr lang="fr-FR" sz="2400" dirty="0" smtClean="0">
                <a:latin typeface="Bahnschrift SemiBold" panose="020B0502040204020203" pitchFamily="34" charset="0"/>
              </a:rPr>
              <a:t>avec option triple tiroirs</a:t>
            </a:r>
            <a:endParaRPr lang="fr-FR" sz="2400" dirty="0">
              <a:latin typeface="Bahnschrift SemiBold" panose="020B0502040204020203" pitchFamily="34" charset="0"/>
            </a:endParaRPr>
          </a:p>
        </p:txBody>
      </p:sp>
      <p:sp>
        <p:nvSpPr>
          <p:cNvPr id="11" name="Légende : flèche courbée sans bordure 10">
            <a:extLst>
              <a:ext uri="{FF2B5EF4-FFF2-40B4-BE49-F238E27FC236}">
                <a16:creationId xmlns:a16="http://schemas.microsoft.com/office/drawing/2014/main" xmlns="" id="{50668678-D5F1-4D6B-9F44-D3D91FAC55EB}"/>
              </a:ext>
            </a:extLst>
          </p:cNvPr>
          <p:cNvSpPr/>
          <p:nvPr/>
        </p:nvSpPr>
        <p:spPr>
          <a:xfrm>
            <a:off x="179512" y="1268760"/>
            <a:ext cx="3003690" cy="3096344"/>
          </a:xfrm>
          <a:prstGeom prst="callout2">
            <a:avLst>
              <a:gd name="adj1" fmla="val 42602"/>
              <a:gd name="adj2" fmla="val 101744"/>
              <a:gd name="adj3" fmla="val 19370"/>
              <a:gd name="adj4" fmla="val 123434"/>
              <a:gd name="adj5" fmla="val 41105"/>
              <a:gd name="adj6" fmla="val 170782"/>
            </a:avLst>
          </a:prstGeom>
          <a:gradFill flip="none" rotWithShape="1">
            <a:gsLst>
              <a:gs pos="0">
                <a:srgbClr val="028DE2">
                  <a:shade val="30000"/>
                  <a:satMod val="115000"/>
                </a:srgbClr>
              </a:gs>
              <a:gs pos="50000">
                <a:srgbClr val="028DE2">
                  <a:shade val="67500"/>
                  <a:satMod val="115000"/>
                </a:srgbClr>
              </a:gs>
              <a:gs pos="100000">
                <a:srgbClr val="028DE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Bahnschrift SemiBold" panose="020B0502040204020203" pitchFamily="34" charset="0"/>
              </a:rPr>
              <a:t>Zone de préparation </a:t>
            </a:r>
            <a:r>
              <a:rPr lang="fr-FR" sz="2400" dirty="0" smtClean="0">
                <a:latin typeface="Bahnschrift SemiBold" panose="020B0502040204020203" pitchFamily="34" charset="0"/>
              </a:rPr>
              <a:t>et de découpe pour </a:t>
            </a:r>
            <a:r>
              <a:rPr lang="fr-FR" sz="2400" dirty="0">
                <a:latin typeface="Bahnschrift SemiBold" panose="020B0502040204020203" pitchFamily="34" charset="0"/>
              </a:rPr>
              <a:t>des réalisations de salades, bagels, …etc.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843461"/>
      </p:ext>
    </p:extLst>
  </p:cSld>
  <p:clrMapOvr>
    <a:masterClrMapping/>
  </p:clrMapOvr>
  <p:transition advTm="196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149080"/>
            <a:ext cx="8522421" cy="2448272"/>
          </a:xfrm>
        </p:spPr>
        <p:txBody>
          <a:bodyPr>
            <a:normAutofit lnSpcReduction="10000"/>
          </a:bodyPr>
          <a:lstStyle/>
          <a:p>
            <a:pPr marL="36900" indent="0" algn="just">
              <a:buNone/>
            </a:pP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Le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Bahnschrift SemiBold"/>
              </a:rPr>
              <a:t>DAIQUIRI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Bahnschrift SemiBold"/>
              </a:rPr>
              <a:t>Concept </a:t>
            </a: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présente plusieurs avantages 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200" dirty="0" smtClean="0">
                <a:solidFill>
                  <a:schemeClr val="tx1"/>
                </a:solidFill>
                <a:effectLst/>
                <a:latin typeface="Bahnschrift SemiBold"/>
              </a:rPr>
              <a:t>Son </a:t>
            </a:r>
            <a:r>
              <a:rPr lang="fr-FR" sz="2200" b="1" dirty="0" smtClean="0">
                <a:solidFill>
                  <a:schemeClr val="tx1"/>
                </a:solidFill>
                <a:effectLst/>
                <a:latin typeface="Bahnschrift SemiBold"/>
              </a:rPr>
              <a:t>ergonomie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Bahnschrift SemiBold"/>
              </a:rPr>
              <a:t> et </a:t>
            </a: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son </a:t>
            </a:r>
            <a:r>
              <a:rPr lang="fr-FR" sz="2200" b="1" dirty="0">
                <a:solidFill>
                  <a:schemeClr val="tx1"/>
                </a:solidFill>
                <a:effectLst/>
                <a:latin typeface="Bahnschrift SemiBold"/>
              </a:rPr>
              <a:t>efficacité</a:t>
            </a: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 lors de la préparation,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Bahnschrift SemiBold"/>
              </a:rPr>
              <a:t>indispensable pour </a:t>
            </a: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la restauration rapide et la vente à emporter.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Sa facilité de nettoyage.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tx1"/>
                </a:solidFill>
                <a:effectLst/>
                <a:latin typeface="Bahnschrift SemiBold"/>
              </a:rPr>
              <a:t>Ainsi que sa visibilité et qualité du détail.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 smtClean="0">
              <a:solidFill>
                <a:schemeClr val="tx1"/>
              </a:solidFill>
              <a:latin typeface="Bahnschrift Semi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2F73348-9463-400F-9FCC-E62690DB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096"/>
            <a:ext cx="3271636" cy="69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79723" y="1268760"/>
            <a:ext cx="7992888" cy="26642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just">
              <a:buFont typeface="Wingdings 2" charset="2"/>
              <a:buNone/>
            </a:pP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Notre produit permet la réalisation de </a:t>
            </a:r>
            <a:r>
              <a:rPr lang="fr-FR" sz="2400" b="1" dirty="0" smtClean="0">
                <a:solidFill>
                  <a:schemeClr val="tx1"/>
                </a:solidFill>
                <a:effectLst/>
                <a:latin typeface="Bahnschrift SemiBold"/>
              </a:rPr>
              <a:t>plusieurs tâches 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Cuisson de pâtes, et assaisonnement devant le client avec </a:t>
            </a:r>
            <a:r>
              <a:rPr lang="fr-FR" sz="2400" b="1" dirty="0" smtClean="0">
                <a:solidFill>
                  <a:schemeClr val="tx1"/>
                </a:solidFill>
                <a:effectLst/>
                <a:latin typeface="Bahnschrift SemiBold"/>
              </a:rPr>
              <a:t>5 sauces réfrigérées aux choix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Réalisation possible de wok de légumes chauds, ou de cuisson de viandes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Préparation de salade à la demande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  <a:effectLst/>
                <a:latin typeface="Bahnschrift SemiBold"/>
              </a:rPr>
              <a:t>Réalisation de sandwichs, bagels, ou burgers</a:t>
            </a:r>
            <a:endParaRPr lang="fr-FR" dirty="0" smtClean="0">
              <a:solidFill>
                <a:schemeClr val="tx1"/>
              </a:solidFill>
              <a:latin typeface="Bahnschrift SemiBold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73045337"/>
      </p:ext>
    </p:extLst>
  </p:cSld>
  <p:clrMapOvr>
    <a:masterClrMapping/>
  </p:clrMapOvr>
  <p:transition advTm="172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5|0.5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|0.5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.8|0.9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8|0.7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|0.8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104326-CDF0-433C-9A28-8A3A2FE78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295</Words>
  <Application>Microsoft Office PowerPoint</Application>
  <PresentationFormat>Affichage à l'écran (4:3)</PresentationFormat>
  <Paragraphs>39</Paragraphs>
  <Slides>11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Ardoise</vt:lpstr>
      <vt:lpstr>Présentation PowerPoint</vt:lpstr>
      <vt:lpstr>Depuis 2000, Europrojet est spécialisée dans l’agencement et les concepts de vente à emporter pour la restauration rapide et à thème.  L’originalité et la robustesse de nos réalisations, ont fait notre réputation auprès des franchises, chaines de restauration, hôtellerie et indépendants des métiers de bouche.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meuble est une réalisation spécifique pour pastashow. Le DAIQUIRI Concept illustre le type de réalisation qu’Europrojet réalise dans un esprit : « Tout est possible en terme de topping et cooking chaud »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Sherazade Bakhouche</dc:creator>
  <cp:keywords/>
  <cp:lastModifiedBy>christophe</cp:lastModifiedBy>
  <cp:revision>71</cp:revision>
  <dcterms:created xsi:type="dcterms:W3CDTF">2018-01-23T09:10:28Z</dcterms:created>
  <dcterms:modified xsi:type="dcterms:W3CDTF">2018-01-24T16:51:09Z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